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F52-8CEF-4071-BD36-873379EED48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0DF46-E3EE-4710-995D-242475B65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2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0DF46-E3EE-4710-995D-242475B651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7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61205" y="938764"/>
            <a:ext cx="4670351" cy="50147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0960"/>
            <a:ext cx="12192000" cy="814069"/>
          </a:xfrm>
          <a:custGeom>
            <a:avLst/>
            <a:gdLst/>
            <a:ahLst/>
            <a:cxnLst/>
            <a:rect l="l" t="t" r="r" b="b"/>
            <a:pathLst>
              <a:path w="12192000" h="814069">
                <a:moveTo>
                  <a:pt x="12192000" y="0"/>
                </a:moveTo>
                <a:lnTo>
                  <a:pt x="0" y="0"/>
                </a:lnTo>
                <a:lnTo>
                  <a:pt x="0" y="813816"/>
                </a:lnTo>
                <a:lnTo>
                  <a:pt x="12192000" y="813816"/>
                </a:lnTo>
                <a:lnTo>
                  <a:pt x="121920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9679" y="74421"/>
            <a:ext cx="461390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sipi.edu/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Rhonda.Platero@bie.edu" TargetMode="External"/><Relationship Id="rId10" Type="http://schemas.openxmlformats.org/officeDocument/2006/relationships/hyperlink" Target="mailto:FinancialAid@mail.sipi.edu" TargetMode="External"/><Relationship Id="rId4" Type="http://schemas.openxmlformats.org/officeDocument/2006/relationships/hyperlink" Target="mailto:James.Snyder@bie.edu" TargetMode="Externa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1400" y="74421"/>
            <a:ext cx="502627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mtClean="0"/>
              <a:t>202</a:t>
            </a:r>
            <a:r>
              <a:rPr lang="en-US" dirty="0" smtClean="0"/>
              <a:t>1</a:t>
            </a:r>
            <a:r>
              <a:rPr dirty="0" smtClean="0"/>
              <a:t> </a:t>
            </a:r>
            <a:r>
              <a:rPr lang="en-US" spc="-40" dirty="0" smtClean="0"/>
              <a:t>SPRING</a:t>
            </a:r>
            <a:r>
              <a:rPr spc="-40" dirty="0" smtClean="0"/>
              <a:t> </a:t>
            </a:r>
            <a:r>
              <a:rPr spc="-10" dirty="0"/>
              <a:t>TRIMESTER</a:t>
            </a:r>
            <a:r>
              <a:rPr spc="-45" dirty="0"/>
              <a:t> </a:t>
            </a:r>
            <a:r>
              <a:rPr spc="-25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18279" y="449021"/>
            <a:ext cx="4157345" cy="37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Refer </a:t>
            </a:r>
            <a:r>
              <a:rPr sz="1200" dirty="0">
                <a:latin typeface="Calibri"/>
                <a:cs typeface="Calibri"/>
              </a:rPr>
              <a:t>to </a:t>
            </a:r>
            <a:r>
              <a:rPr sz="1200" spc="-5" dirty="0">
                <a:latin typeface="Calibri"/>
                <a:cs typeface="Calibri"/>
              </a:rPr>
              <a:t>the </a:t>
            </a:r>
            <a:r>
              <a:rPr sz="1200" dirty="0">
                <a:latin typeface="Calibri"/>
                <a:cs typeface="Calibri"/>
              </a:rPr>
              <a:t>SIPI </a:t>
            </a:r>
            <a:r>
              <a:rPr sz="1200" spc="-5" dirty="0">
                <a:latin typeface="Calibri"/>
                <a:cs typeface="Calibri"/>
              </a:rPr>
              <a:t>website </a:t>
            </a:r>
            <a:r>
              <a:rPr sz="1200" spc="-15" dirty="0">
                <a:latin typeface="Calibri"/>
                <a:cs typeface="Calibri"/>
              </a:rPr>
              <a:t>for </a:t>
            </a:r>
            <a:r>
              <a:rPr sz="1200" spc="-10" dirty="0">
                <a:latin typeface="Calibri"/>
                <a:cs typeface="Calibri"/>
              </a:rPr>
              <a:t>additional information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www.sipi.edu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100" i="1" dirty="0">
                <a:latin typeface="Calibri"/>
                <a:cs typeface="Calibri"/>
              </a:rPr>
              <a:t>SIPI</a:t>
            </a:r>
            <a:r>
              <a:rPr sz="1100" i="1" spc="-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is</a:t>
            </a:r>
            <a:r>
              <a:rPr sz="1100" i="1" spc="-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fully</a:t>
            </a:r>
            <a:r>
              <a:rPr sz="1100" i="1" spc="-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accredited</a:t>
            </a:r>
            <a:r>
              <a:rPr sz="1100" i="1" spc="-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by the</a:t>
            </a:r>
            <a:r>
              <a:rPr sz="1100" i="1" spc="-35" dirty="0">
                <a:latin typeface="Calibri"/>
                <a:cs typeface="Calibri"/>
              </a:rPr>
              <a:t> </a:t>
            </a:r>
            <a:r>
              <a:rPr sz="1100" i="1" spc="5" dirty="0">
                <a:latin typeface="Calibri"/>
                <a:cs typeface="Calibri"/>
              </a:rPr>
              <a:t>Higher</a:t>
            </a:r>
            <a:r>
              <a:rPr sz="1100" i="1" spc="-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Learning</a:t>
            </a:r>
            <a:r>
              <a:rPr sz="1100" i="1" spc="-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Commission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506" y="810764"/>
            <a:ext cx="3657600" cy="530465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b="1" spc="-5" dirty="0" smtClean="0">
                <a:solidFill>
                  <a:srgbClr val="FF0000"/>
                </a:solidFill>
                <a:latin typeface="Calibri"/>
                <a:cs typeface="Calibri"/>
              </a:rPr>
              <a:t>202</a:t>
            </a:r>
            <a:r>
              <a:rPr lang="en-US" b="1" spc="-5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b="1" spc="-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b="1" spc="-20" dirty="0" smtClean="0">
                <a:solidFill>
                  <a:srgbClr val="FF0000"/>
                </a:solidFill>
                <a:latin typeface="Calibri"/>
                <a:cs typeface="Calibri"/>
              </a:rPr>
              <a:t>Spring</a:t>
            </a:r>
            <a:r>
              <a:rPr b="1" spc="-2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Trimester</a:t>
            </a:r>
            <a:r>
              <a:rPr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Information</a:t>
            </a:r>
            <a:endParaRPr dirty="0">
              <a:latin typeface="Calibri"/>
              <a:cs typeface="Calibri"/>
            </a:endParaRPr>
          </a:p>
          <a:p>
            <a:pPr marL="12700" algn="ctr">
              <a:lnSpc>
                <a:spcPts val="1210"/>
              </a:lnSpc>
              <a:spcBef>
                <a:spcPts val="459"/>
              </a:spcBef>
              <a:tabLst>
                <a:tab pos="1744345" algn="l"/>
                <a:tab pos="2045970" algn="l"/>
              </a:tabLst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Begins</a:t>
            </a:r>
            <a:r>
              <a:rPr sz="1200" spc="-5" dirty="0" smtClean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r>
              <a:rPr lang="en-US" sz="1200" spc="-5" dirty="0" smtClean="0">
                <a:solidFill>
                  <a:srgbClr val="FF0000"/>
                </a:solidFill>
                <a:latin typeface="Calibri"/>
                <a:cs typeface="Calibri"/>
              </a:rPr>
              <a:t> January </a:t>
            </a:r>
            <a:r>
              <a:rPr lang="en-US" sz="1200" spc="-5" dirty="0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r>
              <a:rPr lang="en-US" sz="1200" spc="-5" dirty="0" smtClean="0">
                <a:solidFill>
                  <a:srgbClr val="FF0000"/>
                </a:solidFill>
                <a:latin typeface="Calibri"/>
                <a:cs typeface="Calibri"/>
              </a:rPr>
              <a:t>, 2021</a:t>
            </a:r>
            <a:r>
              <a:rPr lang="en-US" sz="1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200" spc="-1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 smtClean="0">
                <a:solidFill>
                  <a:srgbClr val="FF0000"/>
                </a:solidFill>
                <a:latin typeface="Calibri"/>
                <a:cs typeface="Calibri"/>
              </a:rPr>
              <a:t>●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Ends: </a:t>
            </a:r>
            <a:r>
              <a:rPr lang="en-US" sz="1200" spc="-5" dirty="0" smtClean="0">
                <a:solidFill>
                  <a:srgbClr val="FF0000"/>
                </a:solidFill>
                <a:latin typeface="Calibri"/>
                <a:cs typeface="Calibri"/>
              </a:rPr>
              <a:t>April </a:t>
            </a:r>
            <a:r>
              <a:rPr sz="1200" spc="-10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lang="en-US" sz="1200" spc="-10" dirty="0">
                <a:solidFill>
                  <a:srgbClr val="FF0000"/>
                </a:solidFill>
                <a:latin typeface="Calibri"/>
                <a:cs typeface="Calibri"/>
              </a:rPr>
              <a:t>6</a:t>
            </a:r>
            <a:r>
              <a:rPr sz="1200" spc="-10" dirty="0" smtClean="0">
                <a:solidFill>
                  <a:srgbClr val="FF0000"/>
                </a:solidFill>
                <a:latin typeface="Calibri"/>
                <a:cs typeface="Calibri"/>
              </a:rPr>
              <a:t>,202</a:t>
            </a:r>
            <a:r>
              <a:rPr lang="en-US" sz="1200" spc="-10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sz="1200" dirty="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endParaRPr lang="en-US" sz="800" b="1" u="sng" spc="-5" dirty="0">
              <a:uFill>
                <a:solidFill>
                  <a:srgbClr val="000000"/>
                </a:solidFill>
              </a:uFill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cs typeface="Calibri"/>
              </a:rPr>
              <a:t>IMPORTANT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cs typeface="Calibri"/>
              </a:rPr>
              <a:t>INFORMATION </a:t>
            </a:r>
            <a:r>
              <a:rPr sz="1100" b="1" u="sng" dirty="0">
                <a:uFill>
                  <a:solidFill>
                    <a:srgbClr val="000000"/>
                  </a:solidFill>
                </a:uFill>
                <a:cs typeface="Calibri"/>
              </a:rPr>
              <a:t>ABOUT THE </a:t>
            </a:r>
            <a:endParaRPr lang="en-US" sz="1100" b="1" u="sng" dirty="0" smtClean="0">
              <a:uFill>
                <a:solidFill>
                  <a:srgbClr val="000000"/>
                </a:solidFill>
              </a:uFill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cs typeface="Calibri"/>
              </a:rPr>
              <a:t>202</a:t>
            </a:r>
            <a:r>
              <a:rPr lang="en-US" sz="1100" b="1" u="sng" spc="-5" dirty="0" smtClean="0">
                <a:uFill>
                  <a:solidFill>
                    <a:srgbClr val="000000"/>
                  </a:solidFill>
                </a:uFill>
                <a:cs typeface="Calibri"/>
              </a:rPr>
              <a:t>1</a:t>
            </a:r>
            <a:r>
              <a:rPr sz="1100" b="1" u="sng" spc="20" dirty="0" smtClean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en-US" sz="1100" b="1" u="sng" spc="-5" dirty="0" smtClean="0">
                <a:uFill>
                  <a:solidFill>
                    <a:srgbClr val="000000"/>
                  </a:solidFill>
                </a:uFill>
                <a:cs typeface="Calibri"/>
              </a:rPr>
              <a:t>SPRING</a:t>
            </a:r>
            <a:r>
              <a:rPr lang="en-US" sz="1100" dirty="0">
                <a:cs typeface="Calibri"/>
              </a:rPr>
              <a:t> </a:t>
            </a: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cs typeface="Calibri"/>
              </a:rPr>
              <a:t>TRIMESTER</a:t>
            </a:r>
            <a:endParaRPr sz="1100" dirty="0">
              <a:cs typeface="Calibri"/>
            </a:endParaRPr>
          </a:p>
          <a:p>
            <a:pPr marL="106680" indent="-94615">
              <a:spcBef>
                <a:spcPts val="865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5" dirty="0">
                <a:cs typeface="Calibri"/>
              </a:rPr>
              <a:t>Residential Halls: </a:t>
            </a:r>
            <a:r>
              <a:rPr sz="1050" dirty="0">
                <a:cs typeface="Calibri"/>
              </a:rPr>
              <a:t>All residential halls </a:t>
            </a:r>
            <a:r>
              <a:rPr sz="1050" spc="5" dirty="0">
                <a:cs typeface="Calibri"/>
              </a:rPr>
              <a:t>will </a:t>
            </a:r>
            <a:r>
              <a:rPr sz="1050" dirty="0">
                <a:cs typeface="Calibri"/>
              </a:rPr>
              <a:t>remain</a:t>
            </a:r>
            <a:r>
              <a:rPr sz="1050" spc="-114" dirty="0">
                <a:cs typeface="Calibri"/>
              </a:rPr>
              <a:t> </a:t>
            </a:r>
            <a:r>
              <a:rPr sz="1050" b="1" u="sng" spc="-5" dirty="0">
                <a:uFill>
                  <a:solidFill>
                    <a:srgbClr val="000000"/>
                  </a:solidFill>
                </a:uFill>
                <a:cs typeface="Calibri"/>
              </a:rPr>
              <a:t>closed</a:t>
            </a:r>
            <a:r>
              <a:rPr sz="1050" spc="-5" dirty="0">
                <a:cs typeface="Calibri"/>
              </a:rPr>
              <a:t>.</a:t>
            </a:r>
            <a:endParaRPr sz="1050" dirty="0">
              <a:cs typeface="Calibri"/>
            </a:endParaRPr>
          </a:p>
          <a:p>
            <a:pPr marL="106680" indent="-94615">
              <a:spcBef>
                <a:spcPts val="840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5" dirty="0">
                <a:cs typeface="Calibri"/>
              </a:rPr>
              <a:t>Course Format: </a:t>
            </a:r>
            <a:r>
              <a:rPr sz="1050" dirty="0">
                <a:cs typeface="Calibri"/>
              </a:rPr>
              <a:t>All </a:t>
            </a:r>
            <a:r>
              <a:rPr sz="1050" spc="-5" dirty="0">
                <a:cs typeface="Calibri"/>
              </a:rPr>
              <a:t>courses </a:t>
            </a:r>
            <a:r>
              <a:rPr sz="1050" spc="5" dirty="0">
                <a:cs typeface="Calibri"/>
              </a:rPr>
              <a:t>will </a:t>
            </a:r>
            <a:r>
              <a:rPr sz="1050" spc="-5" dirty="0">
                <a:cs typeface="Calibri"/>
              </a:rPr>
              <a:t>be</a:t>
            </a:r>
            <a:r>
              <a:rPr sz="1050" spc="-70" dirty="0">
                <a:cs typeface="Calibri"/>
              </a:rPr>
              <a:t> </a:t>
            </a:r>
            <a:r>
              <a:rPr sz="1050" dirty="0" smtClean="0">
                <a:cs typeface="Calibri"/>
              </a:rPr>
              <a:t>delivered</a:t>
            </a:r>
            <a:r>
              <a:rPr lang="en-US" sz="1050" dirty="0" smtClean="0">
                <a:cs typeface="Calibri"/>
              </a:rPr>
              <a:t> </a:t>
            </a:r>
            <a:r>
              <a:rPr sz="1050" dirty="0" smtClean="0">
                <a:cs typeface="Calibri"/>
              </a:rPr>
              <a:t>online</a:t>
            </a:r>
            <a:r>
              <a:rPr sz="1050" dirty="0">
                <a:cs typeface="Calibri"/>
              </a:rPr>
              <a:t>. </a:t>
            </a:r>
            <a:r>
              <a:rPr sz="1050" spc="-5" dirty="0" smtClean="0">
                <a:cs typeface="Calibri"/>
              </a:rPr>
              <a:t> </a:t>
            </a:r>
            <a:endParaRPr lang="en-US" sz="1050" spc="-5" dirty="0">
              <a:cs typeface="Calibri"/>
            </a:endParaRPr>
          </a:p>
          <a:p>
            <a:pPr marL="106680" indent="-94615">
              <a:spcBef>
                <a:spcPts val="840"/>
              </a:spcBef>
              <a:buFont typeface="Symbol"/>
              <a:buChar char=""/>
              <a:tabLst>
                <a:tab pos="107314" algn="l"/>
              </a:tabLst>
            </a:pPr>
            <a:r>
              <a:rPr lang="en-US" sz="1050" b="1" i="1" dirty="0" smtClean="0">
                <a:cs typeface="Calibri"/>
              </a:rPr>
              <a:t>Limited H</a:t>
            </a:r>
            <a:r>
              <a:rPr sz="1050" b="1" i="1" dirty="0" smtClean="0">
                <a:cs typeface="Calibri"/>
              </a:rPr>
              <a:t>ybrid </a:t>
            </a:r>
            <a:r>
              <a:rPr lang="en-US" sz="1050" b="1" i="1" dirty="0" smtClean="0">
                <a:cs typeface="Calibri"/>
              </a:rPr>
              <a:t>Format:  </a:t>
            </a:r>
            <a:r>
              <a:rPr lang="en-US" sz="1050" dirty="0" smtClean="0">
                <a:cs typeface="Calibri"/>
              </a:rPr>
              <a:t>A hybrid format will be offered </a:t>
            </a:r>
            <a:r>
              <a:rPr lang="en-US" sz="1050" dirty="0" smtClean="0"/>
              <a:t>to eligible Natural Resources and Vision Care students </a:t>
            </a:r>
            <a:r>
              <a:rPr lang="en-US" sz="1050" dirty="0"/>
              <a:t>who require hands on learning to either graduate or </a:t>
            </a:r>
            <a:r>
              <a:rPr lang="en-US" sz="1050" dirty="0" smtClean="0"/>
              <a:t>demonstrate academic </a:t>
            </a:r>
            <a:r>
              <a:rPr lang="en-US" sz="1050" dirty="0"/>
              <a:t>progress.  </a:t>
            </a:r>
            <a:r>
              <a:rPr lang="en-US" sz="1050" dirty="0" smtClean="0"/>
              <a:t>On –campus classes </a:t>
            </a:r>
            <a:r>
              <a:rPr lang="en-US" sz="1050" dirty="0"/>
              <a:t>will be offered the last 3 weeks of the trimester. Eligible </a:t>
            </a:r>
            <a:r>
              <a:rPr lang="en-US" sz="1050" spc="-5" dirty="0">
                <a:cs typeface="Calibri"/>
              </a:rPr>
              <a:t>students </a:t>
            </a:r>
            <a:r>
              <a:rPr lang="en-US" sz="1050" spc="5" dirty="0">
                <a:cs typeface="Calibri"/>
              </a:rPr>
              <a:t>will </a:t>
            </a:r>
            <a:r>
              <a:rPr lang="en-US" sz="1050" spc="-5" dirty="0">
                <a:cs typeface="Calibri"/>
              </a:rPr>
              <a:t>be</a:t>
            </a:r>
            <a:r>
              <a:rPr lang="en-US" sz="1050" spc="-90" dirty="0">
                <a:cs typeface="Calibri"/>
              </a:rPr>
              <a:t> </a:t>
            </a:r>
            <a:r>
              <a:rPr lang="en-US" sz="1050" spc="-5" dirty="0" smtClean="0">
                <a:cs typeface="Calibri"/>
              </a:rPr>
              <a:t>contacted - </a:t>
            </a:r>
            <a:r>
              <a:rPr lang="en-US" sz="1050" dirty="0" smtClean="0"/>
              <a:t>students will receive assistance with  </a:t>
            </a:r>
            <a:r>
              <a:rPr lang="en-US" sz="1050" dirty="0"/>
              <a:t>off campus housing, transportation, and </a:t>
            </a:r>
            <a:r>
              <a:rPr lang="en-US" sz="1050" dirty="0" smtClean="0"/>
              <a:t>meals.  </a:t>
            </a:r>
            <a:endParaRPr lang="en-US" sz="1050" dirty="0"/>
          </a:p>
          <a:p>
            <a:pPr marL="106680" indent="-94615">
              <a:spcBef>
                <a:spcPts val="865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5" dirty="0" smtClean="0">
                <a:cs typeface="Calibri"/>
              </a:rPr>
              <a:t>Student </a:t>
            </a:r>
            <a:r>
              <a:rPr sz="1050" b="1" i="1" dirty="0">
                <a:cs typeface="Calibri"/>
              </a:rPr>
              <a:t>Fees: </a:t>
            </a:r>
            <a:r>
              <a:rPr sz="1050" spc="5" dirty="0">
                <a:cs typeface="Calibri"/>
              </a:rPr>
              <a:t>NO </a:t>
            </a:r>
            <a:r>
              <a:rPr sz="1050" spc="-5" dirty="0">
                <a:cs typeface="Calibri"/>
              </a:rPr>
              <a:t>COST! </a:t>
            </a:r>
            <a:r>
              <a:rPr sz="1050" dirty="0">
                <a:cs typeface="Calibri"/>
              </a:rPr>
              <a:t>All </a:t>
            </a:r>
            <a:r>
              <a:rPr sz="1050" spc="-5" dirty="0">
                <a:cs typeface="Calibri"/>
              </a:rPr>
              <a:t>student fees </a:t>
            </a:r>
            <a:r>
              <a:rPr sz="1050" dirty="0">
                <a:cs typeface="Calibri"/>
              </a:rPr>
              <a:t>are</a:t>
            </a:r>
            <a:r>
              <a:rPr sz="1050" spc="-80" dirty="0">
                <a:cs typeface="Calibri"/>
              </a:rPr>
              <a:t> </a:t>
            </a:r>
            <a:r>
              <a:rPr sz="1050" b="1" u="sng" dirty="0" smtClean="0">
                <a:uFill>
                  <a:solidFill>
                    <a:srgbClr val="000000"/>
                  </a:solidFill>
                </a:uFill>
                <a:cs typeface="Calibri"/>
              </a:rPr>
              <a:t>waived</a:t>
            </a:r>
            <a:r>
              <a:rPr sz="1050" dirty="0" smtClean="0">
                <a:cs typeface="Calibri"/>
              </a:rPr>
              <a:t>.</a:t>
            </a:r>
            <a:endParaRPr lang="en-US" sz="1050" dirty="0" smtClean="0">
              <a:cs typeface="Calibri"/>
            </a:endParaRPr>
          </a:p>
          <a:p>
            <a:pPr marL="106680" indent="-94615">
              <a:spcBef>
                <a:spcPts val="865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10" dirty="0" smtClean="0">
                <a:cs typeface="Calibri"/>
              </a:rPr>
              <a:t>Laptops </a:t>
            </a:r>
            <a:r>
              <a:rPr sz="1050" b="1" i="1" spc="-5" dirty="0">
                <a:cs typeface="Calibri"/>
              </a:rPr>
              <a:t>and/or Hotspots: </a:t>
            </a:r>
            <a:r>
              <a:rPr sz="1050" dirty="0">
                <a:cs typeface="Calibri"/>
              </a:rPr>
              <a:t>SIPI </a:t>
            </a:r>
            <a:r>
              <a:rPr sz="1050" spc="5" dirty="0">
                <a:cs typeface="Calibri"/>
              </a:rPr>
              <a:t>will </a:t>
            </a:r>
            <a:r>
              <a:rPr sz="1050" spc="-5" dirty="0">
                <a:cs typeface="Calibri"/>
              </a:rPr>
              <a:t>provide </a:t>
            </a:r>
            <a:r>
              <a:rPr sz="1050" dirty="0">
                <a:cs typeface="Calibri"/>
              </a:rPr>
              <a:t>equipment </a:t>
            </a:r>
            <a:r>
              <a:rPr sz="1050" spc="-5" dirty="0">
                <a:cs typeface="Calibri"/>
              </a:rPr>
              <a:t>to  </a:t>
            </a:r>
            <a:r>
              <a:rPr sz="1050" dirty="0">
                <a:cs typeface="Calibri"/>
              </a:rPr>
              <a:t>new </a:t>
            </a:r>
            <a:r>
              <a:rPr sz="1050" spc="-5" dirty="0">
                <a:cs typeface="Calibri"/>
              </a:rPr>
              <a:t>and/or </a:t>
            </a:r>
            <a:r>
              <a:rPr sz="1050" dirty="0">
                <a:cs typeface="Calibri"/>
              </a:rPr>
              <a:t>readmit full-time </a:t>
            </a:r>
            <a:r>
              <a:rPr sz="1050" spc="-5" dirty="0">
                <a:cs typeface="Calibri"/>
              </a:rPr>
              <a:t>students </a:t>
            </a:r>
            <a:r>
              <a:rPr sz="1050" dirty="0">
                <a:cs typeface="Calibri"/>
              </a:rPr>
              <a:t>needing  </a:t>
            </a:r>
            <a:r>
              <a:rPr sz="1050" spc="-5" dirty="0">
                <a:cs typeface="Calibri"/>
              </a:rPr>
              <a:t>assistance</a:t>
            </a:r>
            <a:r>
              <a:rPr sz="1050" spc="-5" dirty="0" smtClean="0">
                <a:cs typeface="Calibri"/>
              </a:rPr>
              <a:t>.</a:t>
            </a:r>
            <a:r>
              <a:rPr lang="en-US" sz="1050" spc="-5" dirty="0" smtClean="0">
                <a:cs typeface="Calibri"/>
              </a:rPr>
              <a:t>     </a:t>
            </a:r>
            <a:r>
              <a:rPr lang="en-US" sz="1050" spc="-5" dirty="0">
                <a:cs typeface="Calibri"/>
              </a:rPr>
              <a:t> </a:t>
            </a:r>
            <a:r>
              <a:rPr lang="en-US" sz="1050" spc="-5" dirty="0" smtClean="0">
                <a:cs typeface="Calibri"/>
              </a:rPr>
              <a:t>*</a:t>
            </a:r>
            <a:r>
              <a:rPr lang="en-US" sz="1050" i="1" spc="-5" dirty="0" smtClean="0">
                <a:cs typeface="Calibri"/>
              </a:rPr>
              <a:t>Students must request  these items via the online student intake form in the SIPI website *</a:t>
            </a:r>
            <a:endParaRPr sz="1050" i="1" dirty="0">
              <a:cs typeface="Calibri"/>
            </a:endParaRPr>
          </a:p>
          <a:p>
            <a:pPr marL="107314" marR="71755" indent="-107314">
              <a:spcBef>
                <a:spcPts val="580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5" dirty="0">
                <a:cs typeface="Calibri"/>
              </a:rPr>
              <a:t>Student </a:t>
            </a:r>
            <a:r>
              <a:rPr sz="1050" b="1" i="1" spc="-10" dirty="0">
                <a:cs typeface="Calibri"/>
              </a:rPr>
              <a:t>Support </a:t>
            </a:r>
            <a:r>
              <a:rPr sz="1050" b="1" i="1" dirty="0">
                <a:cs typeface="Calibri"/>
              </a:rPr>
              <a:t>Services: </a:t>
            </a:r>
            <a:r>
              <a:rPr sz="1050" dirty="0">
                <a:cs typeface="Calibri"/>
              </a:rPr>
              <a:t>All </a:t>
            </a:r>
            <a:r>
              <a:rPr sz="1050" spc="-5" dirty="0">
                <a:cs typeface="Calibri"/>
              </a:rPr>
              <a:t>services </a:t>
            </a:r>
            <a:r>
              <a:rPr sz="1050" spc="5" dirty="0">
                <a:cs typeface="Calibri"/>
              </a:rPr>
              <a:t>will </a:t>
            </a:r>
            <a:r>
              <a:rPr sz="1050" spc="-5" dirty="0">
                <a:cs typeface="Calibri"/>
              </a:rPr>
              <a:t>be </a:t>
            </a:r>
            <a:r>
              <a:rPr sz="1050" dirty="0">
                <a:cs typeface="Calibri"/>
              </a:rPr>
              <a:t>available via  email, </a:t>
            </a:r>
            <a:r>
              <a:rPr sz="1050" spc="-5" dirty="0">
                <a:cs typeface="Calibri"/>
              </a:rPr>
              <a:t>Zoom, </a:t>
            </a:r>
            <a:r>
              <a:rPr sz="1050" dirty="0">
                <a:cs typeface="Calibri"/>
              </a:rPr>
              <a:t>and</a:t>
            </a:r>
            <a:r>
              <a:rPr sz="1050" spc="-75" dirty="0">
                <a:cs typeface="Calibri"/>
              </a:rPr>
              <a:t> </a:t>
            </a:r>
            <a:r>
              <a:rPr sz="1050" spc="-5" dirty="0">
                <a:cs typeface="Calibri"/>
              </a:rPr>
              <a:t>Brightspace.</a:t>
            </a:r>
            <a:endParaRPr sz="1050" dirty="0">
              <a:cs typeface="Calibri"/>
            </a:endParaRPr>
          </a:p>
          <a:p>
            <a:pPr marL="107314" marR="5080" indent="-107314">
              <a:spcBef>
                <a:spcPts val="585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dirty="0">
                <a:cs typeface="Calibri"/>
              </a:rPr>
              <a:t>New </a:t>
            </a:r>
            <a:r>
              <a:rPr sz="1050" b="1" i="1" spc="-5" dirty="0">
                <a:cs typeface="Calibri"/>
              </a:rPr>
              <a:t>Student Orientation: </a:t>
            </a:r>
            <a:r>
              <a:rPr sz="1050" spc="-5" dirty="0">
                <a:cs typeface="Calibri"/>
              </a:rPr>
              <a:t>Orientation </a:t>
            </a:r>
            <a:r>
              <a:rPr sz="1050" dirty="0">
                <a:cs typeface="Calibri"/>
              </a:rPr>
              <a:t>will </a:t>
            </a:r>
            <a:r>
              <a:rPr sz="1050" spc="-5" dirty="0">
                <a:cs typeface="Calibri"/>
              </a:rPr>
              <a:t>take place  </a:t>
            </a:r>
            <a:r>
              <a:rPr sz="1050" dirty="0">
                <a:cs typeface="Calibri"/>
              </a:rPr>
              <a:t>online. </a:t>
            </a:r>
            <a:r>
              <a:rPr sz="1050" spc="-5" dirty="0">
                <a:cs typeface="Calibri"/>
              </a:rPr>
              <a:t>Students </a:t>
            </a:r>
            <a:r>
              <a:rPr sz="1050" spc="5" dirty="0">
                <a:cs typeface="Calibri"/>
              </a:rPr>
              <a:t>will </a:t>
            </a:r>
            <a:r>
              <a:rPr sz="1050" dirty="0">
                <a:cs typeface="Calibri"/>
              </a:rPr>
              <a:t>receive </a:t>
            </a:r>
            <a:r>
              <a:rPr sz="1050" spc="-5" dirty="0">
                <a:cs typeface="Calibri"/>
              </a:rPr>
              <a:t>information </a:t>
            </a:r>
            <a:r>
              <a:rPr sz="1050" dirty="0">
                <a:cs typeface="Calibri"/>
              </a:rPr>
              <a:t>with</a:t>
            </a:r>
            <a:r>
              <a:rPr sz="1050" spc="-175" dirty="0">
                <a:cs typeface="Calibri"/>
              </a:rPr>
              <a:t> </a:t>
            </a:r>
            <a:r>
              <a:rPr sz="1050" spc="-10" dirty="0">
                <a:cs typeface="Calibri"/>
              </a:rPr>
              <a:t>admissions  </a:t>
            </a:r>
            <a:r>
              <a:rPr sz="1050" spc="-5" dirty="0">
                <a:cs typeface="Calibri"/>
              </a:rPr>
              <a:t>notice.</a:t>
            </a:r>
            <a:endParaRPr sz="1050" dirty="0">
              <a:cs typeface="Calibri"/>
            </a:endParaRPr>
          </a:p>
          <a:p>
            <a:pPr marL="106680" indent="-94615">
              <a:spcBef>
                <a:spcPts val="865"/>
              </a:spcBef>
              <a:buFont typeface="Symbol"/>
              <a:buChar char=""/>
              <a:tabLst>
                <a:tab pos="107314" algn="l"/>
              </a:tabLst>
            </a:pPr>
            <a:r>
              <a:rPr sz="1050" b="1" i="1" spc="-5" dirty="0">
                <a:cs typeface="Calibri"/>
              </a:rPr>
              <a:t>HiSet </a:t>
            </a:r>
            <a:r>
              <a:rPr sz="1050" b="1" i="1" dirty="0">
                <a:cs typeface="Calibri"/>
              </a:rPr>
              <a:t>Offerings </a:t>
            </a:r>
            <a:r>
              <a:rPr sz="1050" b="1" i="1" spc="-5" dirty="0">
                <a:cs typeface="Calibri"/>
              </a:rPr>
              <a:t>(Limited Enrollment): </a:t>
            </a:r>
            <a:r>
              <a:rPr sz="1050" spc="-5" dirty="0">
                <a:cs typeface="Calibri"/>
              </a:rPr>
              <a:t>Contact </a:t>
            </a:r>
            <a:r>
              <a:rPr sz="1050" spc="5" dirty="0">
                <a:cs typeface="Calibri"/>
              </a:rPr>
              <a:t>Jim</a:t>
            </a:r>
            <a:r>
              <a:rPr sz="1050" spc="-10" dirty="0">
                <a:cs typeface="Calibri"/>
              </a:rPr>
              <a:t> </a:t>
            </a:r>
            <a:r>
              <a:rPr sz="1050" dirty="0" smtClean="0">
                <a:cs typeface="Calibri"/>
              </a:rPr>
              <a:t>Sn</a:t>
            </a:r>
            <a:r>
              <a:rPr lang="en-US" sz="1050" dirty="0" smtClean="0">
                <a:cs typeface="Calibri"/>
              </a:rPr>
              <a:t>y</a:t>
            </a:r>
            <a:r>
              <a:rPr sz="1050" dirty="0" smtClean="0">
                <a:cs typeface="Calibri"/>
              </a:rPr>
              <a:t>der</a:t>
            </a:r>
            <a:r>
              <a:rPr lang="en-US" sz="1050" dirty="0" smtClean="0">
                <a:cs typeface="Calibri"/>
              </a:rPr>
              <a:t> </a:t>
            </a:r>
            <a:r>
              <a:rPr sz="1050" dirty="0" smtClean="0">
                <a:cs typeface="Calibri"/>
              </a:rPr>
              <a:t>at</a:t>
            </a:r>
            <a:r>
              <a:rPr sz="1050" spc="-30" dirty="0" smtClean="0">
                <a:cs typeface="Calibri"/>
              </a:rPr>
              <a:t> </a:t>
            </a:r>
            <a:r>
              <a:rPr sz="1050" dirty="0" smtClean="0">
                <a:cs typeface="Calibri"/>
                <a:hlinkClick r:id="rId4"/>
              </a:rPr>
              <a:t>J</a:t>
            </a:r>
            <a:r>
              <a:rPr lang="en-US" sz="1050" dirty="0" smtClean="0">
                <a:cs typeface="Calibri"/>
                <a:hlinkClick r:id="rId4"/>
              </a:rPr>
              <a:t>ames</a:t>
            </a:r>
            <a:r>
              <a:rPr sz="1050" dirty="0" smtClean="0">
                <a:cs typeface="Calibri"/>
                <a:hlinkClick r:id="rId4"/>
              </a:rPr>
              <a:t>.Sn</a:t>
            </a:r>
            <a:r>
              <a:rPr lang="en-US" sz="1050" dirty="0" smtClean="0">
                <a:cs typeface="Calibri"/>
                <a:hlinkClick r:id="rId4"/>
              </a:rPr>
              <a:t>y</a:t>
            </a:r>
            <a:r>
              <a:rPr sz="1050" dirty="0" smtClean="0">
                <a:cs typeface="Calibri"/>
                <a:hlinkClick r:id="rId4"/>
              </a:rPr>
              <a:t>der@bie.edu</a:t>
            </a:r>
            <a:endParaRPr sz="1050" dirty="0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9037" y="989253"/>
            <a:ext cx="2060321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202</a:t>
            </a:r>
            <a:r>
              <a:rPr lang="en-US"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 Spring</a:t>
            </a: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Trimester</a:t>
            </a:r>
            <a:r>
              <a:rPr sz="1100" b="1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Admissions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78749" y="1180161"/>
            <a:ext cx="3220085" cy="2052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spcBef>
                <a:spcPts val="110"/>
              </a:spcBef>
            </a:pPr>
            <a:r>
              <a:rPr sz="1050" b="1" i="1" spc="-5" dirty="0">
                <a:latin typeface="Calibri"/>
                <a:cs typeface="Calibri"/>
              </a:rPr>
              <a:t>Admission </a:t>
            </a:r>
            <a:r>
              <a:rPr sz="1050" b="1" i="1" dirty="0">
                <a:latin typeface="Calibri"/>
                <a:cs typeface="Calibri"/>
              </a:rPr>
              <a:t>for </a:t>
            </a:r>
            <a:r>
              <a:rPr sz="1050" b="1" i="1" spc="5" dirty="0">
                <a:latin typeface="Calibri"/>
                <a:cs typeface="Calibri"/>
              </a:rPr>
              <a:t>New </a:t>
            </a:r>
            <a:r>
              <a:rPr sz="1050" b="1" i="1" spc="-5" dirty="0">
                <a:latin typeface="Calibri"/>
                <a:cs typeface="Calibri"/>
              </a:rPr>
              <a:t>and </a:t>
            </a:r>
            <a:r>
              <a:rPr sz="1050" b="1" i="1" dirty="0">
                <a:latin typeface="Calibri"/>
                <a:cs typeface="Calibri"/>
              </a:rPr>
              <a:t>Readmit </a:t>
            </a:r>
            <a:r>
              <a:rPr sz="1050" b="1" i="1" spc="-5" dirty="0">
                <a:latin typeface="Calibri"/>
                <a:cs typeface="Calibri"/>
              </a:rPr>
              <a:t>Students </a:t>
            </a:r>
            <a:r>
              <a:rPr sz="1050" b="1" i="1" dirty="0">
                <a:latin typeface="Calibri"/>
                <a:cs typeface="Calibri"/>
              </a:rPr>
              <a:t>(only):  </a:t>
            </a:r>
            <a:r>
              <a:rPr sz="1050" dirty="0">
                <a:latin typeface="Calibri"/>
                <a:cs typeface="Calibri"/>
              </a:rPr>
              <a:t>Application deadline </a:t>
            </a:r>
            <a:r>
              <a:rPr sz="1050" spc="5" dirty="0">
                <a:latin typeface="Calibri"/>
                <a:cs typeface="Calibri"/>
              </a:rPr>
              <a:t>is </a:t>
            </a:r>
            <a:r>
              <a:rPr lang="en-US" sz="1050" b="1" spc="5" dirty="0" smtClean="0">
                <a:solidFill>
                  <a:srgbClr val="FF0000"/>
                </a:solidFill>
                <a:latin typeface="Calibri"/>
                <a:cs typeface="Calibri"/>
              </a:rPr>
              <a:t>December</a:t>
            </a:r>
            <a:r>
              <a:rPr sz="1050" b="1" spc="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050" b="1" spc="-5" dirty="0" smtClean="0">
                <a:solidFill>
                  <a:srgbClr val="FF0000"/>
                </a:solidFill>
                <a:latin typeface="Calibri"/>
                <a:cs typeface="Calibri"/>
              </a:rPr>
              <a:t>11</a:t>
            </a:r>
            <a:r>
              <a:rPr sz="1050" b="1" spc="-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FF0000"/>
                </a:solidFill>
                <a:latin typeface="Calibri"/>
                <a:cs typeface="Calibri"/>
              </a:rPr>
              <a:t>2020. </a:t>
            </a:r>
            <a:r>
              <a:rPr sz="1050" b="1" dirty="0">
                <a:latin typeface="Calibri"/>
                <a:cs typeface="Calibri"/>
              </a:rPr>
              <a:t>No extensions! </a:t>
            </a:r>
            <a:r>
              <a:rPr sz="1050" spc="-5" dirty="0">
                <a:latin typeface="Calibri"/>
                <a:cs typeface="Calibri"/>
              </a:rPr>
              <a:t>For  </a:t>
            </a:r>
            <a:r>
              <a:rPr sz="1050" spc="5" dirty="0">
                <a:latin typeface="Calibri"/>
                <a:cs typeface="Calibri"/>
              </a:rPr>
              <a:t>more </a:t>
            </a:r>
            <a:r>
              <a:rPr sz="1050" dirty="0">
                <a:latin typeface="Calibri"/>
                <a:cs typeface="Calibri"/>
              </a:rPr>
              <a:t>information, contact </a:t>
            </a:r>
            <a:r>
              <a:rPr lang="en-US" sz="1050" dirty="0" smtClean="0">
                <a:latin typeface="Calibri"/>
                <a:cs typeface="Calibri"/>
              </a:rPr>
              <a:t>the Admissions Office</a:t>
            </a:r>
            <a:r>
              <a:rPr sz="1050" dirty="0" smtClean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at </a:t>
            </a:r>
            <a:r>
              <a:rPr sz="1050" dirty="0">
                <a:latin typeface="Calibri"/>
                <a:cs typeface="Calibri"/>
                <a:hlinkClick r:id="rId5"/>
              </a:rPr>
              <a:t> </a:t>
            </a:r>
            <a:r>
              <a:rPr lang="en-US" sz="1050" dirty="0" smtClean="0">
                <a:latin typeface="Calibri"/>
                <a:cs typeface="Calibri"/>
                <a:hlinkClick r:id="rId5"/>
              </a:rPr>
              <a:t>Admissions</a:t>
            </a:r>
            <a:r>
              <a:rPr sz="1050" dirty="0" smtClean="0">
                <a:latin typeface="Calibri"/>
                <a:cs typeface="Calibri"/>
                <a:hlinkClick r:id="rId5"/>
              </a:rPr>
              <a:t>@</a:t>
            </a:r>
            <a:r>
              <a:rPr lang="en-US" sz="1050" dirty="0" smtClean="0">
                <a:latin typeface="Calibri"/>
                <a:cs typeface="Calibri"/>
                <a:hlinkClick r:id="rId5"/>
              </a:rPr>
              <a:t>sipi.mail</a:t>
            </a:r>
            <a:r>
              <a:rPr sz="1050" dirty="0" smtClean="0">
                <a:latin typeface="Calibri"/>
                <a:cs typeface="Calibri"/>
                <a:hlinkClick r:id="rId5"/>
              </a:rPr>
              <a:t>.edu </a:t>
            </a:r>
            <a:r>
              <a:rPr sz="1050" dirty="0">
                <a:latin typeface="Calibri"/>
                <a:cs typeface="Calibri"/>
              </a:rPr>
              <a:t>or </a:t>
            </a:r>
            <a:r>
              <a:rPr sz="1050" spc="-5" dirty="0">
                <a:latin typeface="Calibri"/>
                <a:cs typeface="Calibri"/>
              </a:rPr>
              <a:t>(505) 382-4287. </a:t>
            </a:r>
            <a:r>
              <a:rPr sz="1050" dirty="0">
                <a:latin typeface="Calibri"/>
                <a:cs typeface="Calibri"/>
              </a:rPr>
              <a:t>Applications</a:t>
            </a:r>
            <a:r>
              <a:rPr sz="1050" spc="-145" dirty="0">
                <a:latin typeface="Calibri"/>
                <a:cs typeface="Calibri"/>
              </a:rPr>
              <a:t> </a:t>
            </a:r>
            <a:r>
              <a:rPr sz="1050" spc="5" dirty="0">
                <a:latin typeface="Calibri"/>
                <a:cs typeface="Calibri"/>
              </a:rPr>
              <a:t>can  </a:t>
            </a:r>
            <a:r>
              <a:rPr sz="1050" dirty="0">
                <a:latin typeface="Calibri"/>
                <a:cs typeface="Calibri"/>
              </a:rPr>
              <a:t>be </a:t>
            </a:r>
            <a:r>
              <a:rPr sz="1050" spc="5" dirty="0">
                <a:latin typeface="Calibri"/>
                <a:cs typeface="Calibri"/>
              </a:rPr>
              <a:t>mailed </a:t>
            </a:r>
            <a:r>
              <a:rPr sz="1050" dirty="0">
                <a:latin typeface="Calibri"/>
                <a:cs typeface="Calibri"/>
              </a:rPr>
              <a:t>or</a:t>
            </a:r>
            <a:r>
              <a:rPr sz="1050" spc="-9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faxed.</a:t>
            </a:r>
          </a:p>
          <a:p>
            <a:pPr marL="927100">
              <a:lnSpc>
                <a:spcPct val="100000"/>
              </a:lnSpc>
              <a:spcBef>
                <a:spcPts val="240"/>
              </a:spcBef>
            </a:pPr>
            <a:r>
              <a:rPr sz="1000" spc="-5" dirty="0">
                <a:latin typeface="Calibri"/>
                <a:cs typeface="Calibri"/>
              </a:rPr>
              <a:t>Fax </a:t>
            </a:r>
            <a:r>
              <a:rPr sz="1000" dirty="0">
                <a:latin typeface="Calibri"/>
                <a:cs typeface="Calibri"/>
              </a:rPr>
              <a:t>number </a:t>
            </a:r>
            <a:r>
              <a:rPr sz="1000" spc="5" dirty="0">
                <a:latin typeface="Calibri"/>
                <a:cs typeface="Calibri"/>
              </a:rPr>
              <a:t>is </a:t>
            </a:r>
            <a:r>
              <a:rPr sz="1000" spc="-5" dirty="0">
                <a:latin typeface="Calibri"/>
                <a:cs typeface="Calibri"/>
              </a:rPr>
              <a:t>(505)</a:t>
            </a:r>
            <a:r>
              <a:rPr sz="1000" spc="-6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346-2301</a:t>
            </a:r>
            <a:endParaRPr sz="1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219"/>
              </a:spcBef>
            </a:pPr>
            <a:r>
              <a:rPr sz="1000" dirty="0">
                <a:latin typeface="Calibri"/>
                <a:cs typeface="Calibri"/>
              </a:rPr>
              <a:t>US Postal Service</a:t>
            </a:r>
            <a:r>
              <a:rPr sz="1000" spc="-90" dirty="0">
                <a:latin typeface="Calibri"/>
                <a:cs typeface="Calibri"/>
              </a:rPr>
              <a:t> </a:t>
            </a:r>
            <a:r>
              <a:rPr sz="1000" spc="5" dirty="0">
                <a:latin typeface="Calibri"/>
                <a:cs typeface="Calibri"/>
              </a:rPr>
              <a:t>(Mail)</a:t>
            </a:r>
            <a:endParaRPr sz="1000" dirty="0">
              <a:latin typeface="Calibri"/>
              <a:cs typeface="Calibri"/>
            </a:endParaRPr>
          </a:p>
          <a:p>
            <a:pPr marL="927100" marR="125095">
              <a:lnSpc>
                <a:spcPct val="118000"/>
              </a:lnSpc>
              <a:spcBef>
                <a:spcPts val="20"/>
              </a:spcBef>
            </a:pPr>
            <a:r>
              <a:rPr sz="1000" spc="-5" dirty="0">
                <a:latin typeface="Calibri"/>
                <a:cs typeface="Calibri"/>
              </a:rPr>
              <a:t>Admissions </a:t>
            </a:r>
            <a:r>
              <a:rPr sz="1000" dirty="0" smtClean="0">
                <a:latin typeface="Calibri"/>
                <a:cs typeface="Calibri"/>
              </a:rPr>
              <a:t>Offic</a:t>
            </a:r>
            <a:r>
              <a:rPr lang="en-US" sz="1000" dirty="0" smtClean="0">
                <a:latin typeface="Calibri"/>
                <a:cs typeface="Calibri"/>
              </a:rPr>
              <a:t>e</a:t>
            </a:r>
          </a:p>
          <a:p>
            <a:pPr marL="927100" marR="125095">
              <a:lnSpc>
                <a:spcPct val="118000"/>
              </a:lnSpc>
              <a:spcBef>
                <a:spcPts val="20"/>
              </a:spcBef>
            </a:pPr>
            <a:r>
              <a:rPr sz="1000" dirty="0" smtClean="0">
                <a:latin typeface="Calibri"/>
                <a:cs typeface="Calibri"/>
              </a:rPr>
              <a:t>Southwestern </a:t>
            </a:r>
            <a:r>
              <a:rPr sz="1000" dirty="0">
                <a:latin typeface="Calibri"/>
                <a:cs typeface="Calibri"/>
              </a:rPr>
              <a:t>Indian Polytechnic</a:t>
            </a:r>
            <a:r>
              <a:rPr sz="1000" spc="-18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Institute</a:t>
            </a:r>
          </a:p>
          <a:p>
            <a:pPr marL="927100">
              <a:lnSpc>
                <a:spcPct val="100000"/>
              </a:lnSpc>
              <a:spcBef>
                <a:spcPts val="240"/>
              </a:spcBef>
            </a:pPr>
            <a:r>
              <a:rPr sz="1000" spc="5" dirty="0">
                <a:latin typeface="Calibri"/>
                <a:cs typeface="Calibri"/>
              </a:rPr>
              <a:t>P.O. Box</a:t>
            </a:r>
            <a:r>
              <a:rPr sz="1000" spc="-6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10146</a:t>
            </a:r>
            <a:endParaRPr sz="1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220"/>
              </a:spcBef>
            </a:pPr>
            <a:r>
              <a:rPr sz="1000" dirty="0">
                <a:latin typeface="Calibri"/>
                <a:cs typeface="Calibri"/>
              </a:rPr>
              <a:t>Albuquerque, New Mexico</a:t>
            </a:r>
            <a:r>
              <a:rPr sz="1000" spc="-1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87184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800" spc="-15" dirty="0">
                <a:latin typeface="Calibri"/>
                <a:cs typeface="Calibri"/>
              </a:rPr>
              <a:t>Note: </a:t>
            </a:r>
            <a:r>
              <a:rPr sz="800" spc="-10" dirty="0">
                <a:latin typeface="Calibri"/>
                <a:cs typeface="Calibri"/>
              </a:rPr>
              <a:t>Applications submitted by fax, </a:t>
            </a:r>
            <a:r>
              <a:rPr sz="800" spc="-15" dirty="0">
                <a:latin typeface="Calibri"/>
                <a:cs typeface="Calibri"/>
              </a:rPr>
              <a:t>must </a:t>
            </a:r>
            <a:r>
              <a:rPr sz="800" spc="-10" dirty="0">
                <a:latin typeface="Calibri"/>
                <a:cs typeface="Calibri"/>
              </a:rPr>
              <a:t>have </a:t>
            </a:r>
            <a:r>
              <a:rPr sz="800" spc="-5" dirty="0">
                <a:latin typeface="Calibri"/>
                <a:cs typeface="Calibri"/>
              </a:rPr>
              <a:t>original </a:t>
            </a:r>
            <a:r>
              <a:rPr sz="800" spc="-10" dirty="0">
                <a:latin typeface="Calibri"/>
                <a:cs typeface="Calibri"/>
              </a:rPr>
              <a:t>applications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mailed.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1853" y="3401898"/>
            <a:ext cx="2548002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</a:t>
            </a:r>
            <a:r>
              <a:rPr lang="en-US"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21</a:t>
            </a:r>
            <a:r>
              <a:rPr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Spring</a:t>
            </a: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Trimester Registration</a:t>
            </a:r>
            <a:r>
              <a:rPr sz="1100" b="1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Process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8922" y="3583999"/>
            <a:ext cx="3373302" cy="1368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050" b="1" i="1" spc="-5" dirty="0">
                <a:latin typeface="Calibri"/>
                <a:cs typeface="Calibri"/>
              </a:rPr>
              <a:t>Registration for</a:t>
            </a:r>
            <a:r>
              <a:rPr sz="1050" b="1" i="1" spc="-5" dirty="0">
                <a:solidFill>
                  <a:srgbClr val="FF0000"/>
                </a:solidFill>
                <a:latin typeface="Calibri"/>
                <a:cs typeface="Calibri"/>
              </a:rPr>
              <a:t> Continuing Students </a:t>
            </a:r>
            <a:r>
              <a:rPr sz="1050" b="1" i="1" dirty="0">
                <a:latin typeface="Calibri"/>
                <a:cs typeface="Calibri"/>
              </a:rPr>
              <a:t>only: </a:t>
            </a:r>
            <a:r>
              <a:rPr sz="1050" spc="-5" dirty="0">
                <a:latin typeface="Calibri"/>
                <a:cs typeface="Calibri"/>
              </a:rPr>
              <a:t>Continuing  student </a:t>
            </a:r>
            <a:r>
              <a:rPr sz="1050" dirty="0">
                <a:latin typeface="Calibri"/>
                <a:cs typeface="Calibri"/>
              </a:rPr>
              <a:t>are </a:t>
            </a:r>
            <a:r>
              <a:rPr sz="1050" spc="-5" dirty="0">
                <a:latin typeface="Calibri"/>
                <a:cs typeface="Calibri"/>
              </a:rPr>
              <a:t>those </a:t>
            </a:r>
            <a:r>
              <a:rPr sz="1050" dirty="0">
                <a:latin typeface="Calibri"/>
                <a:cs typeface="Calibri"/>
              </a:rPr>
              <a:t>students who attended SIPI during the  </a:t>
            </a:r>
            <a:endParaRPr lang="en-US" sz="1050" dirty="0" smtClean="0">
              <a:latin typeface="Calibri"/>
              <a:cs typeface="Calibri"/>
            </a:endParaRPr>
          </a:p>
          <a:p>
            <a:pPr marL="12700" marR="5080">
              <a:spcBef>
                <a:spcPts val="95"/>
              </a:spcBef>
            </a:pPr>
            <a:r>
              <a:rPr lang="en-US" sz="1050" spc="-5" dirty="0" smtClean="0">
                <a:latin typeface="Calibri"/>
                <a:cs typeface="Calibri"/>
              </a:rPr>
              <a:t>Fall 20</a:t>
            </a:r>
            <a:r>
              <a:rPr sz="1050" spc="-5" dirty="0" smtClean="0">
                <a:latin typeface="Calibri"/>
                <a:cs typeface="Calibri"/>
              </a:rPr>
              <a:t>20 </a:t>
            </a:r>
            <a:r>
              <a:rPr sz="1050" dirty="0" smtClean="0">
                <a:latin typeface="Calibri"/>
                <a:cs typeface="Calibri"/>
              </a:rPr>
              <a:t>trimester</a:t>
            </a:r>
            <a:r>
              <a:rPr lang="en-US" sz="1050" dirty="0">
                <a:latin typeface="Calibri"/>
                <a:cs typeface="Calibri"/>
              </a:rPr>
              <a:t> </a:t>
            </a:r>
            <a:r>
              <a:rPr sz="1050" dirty="0" smtClean="0">
                <a:latin typeface="Calibri"/>
                <a:cs typeface="Calibri"/>
              </a:rPr>
              <a:t>and </a:t>
            </a:r>
            <a:r>
              <a:rPr sz="1050" dirty="0">
                <a:latin typeface="Calibri"/>
                <a:cs typeface="Calibri"/>
              </a:rPr>
              <a:t>plan to </a:t>
            </a:r>
            <a:r>
              <a:rPr sz="1050" spc="5" dirty="0">
                <a:latin typeface="Calibri"/>
                <a:cs typeface="Calibri"/>
              </a:rPr>
              <a:t>return </a:t>
            </a:r>
            <a:r>
              <a:rPr sz="1050" dirty="0">
                <a:latin typeface="Calibri"/>
                <a:cs typeface="Calibri"/>
              </a:rPr>
              <a:t>for  </a:t>
            </a:r>
            <a:r>
              <a:rPr lang="en-US" sz="1050" dirty="0" smtClean="0">
                <a:latin typeface="Calibri"/>
                <a:cs typeface="Calibri"/>
              </a:rPr>
              <a:t>Spring</a:t>
            </a:r>
            <a:r>
              <a:rPr sz="1050" spc="-35" dirty="0" smtClean="0">
                <a:latin typeface="Calibri"/>
                <a:cs typeface="Calibri"/>
              </a:rPr>
              <a:t> </a:t>
            </a:r>
            <a:r>
              <a:rPr sz="1050" spc="-5" dirty="0" smtClean="0">
                <a:latin typeface="Calibri"/>
                <a:cs typeface="Calibri"/>
              </a:rPr>
              <a:t>202</a:t>
            </a:r>
            <a:r>
              <a:rPr lang="en-US" sz="1050" spc="-5" dirty="0" smtClean="0">
                <a:latin typeface="Calibri"/>
                <a:cs typeface="Calibri"/>
              </a:rPr>
              <a:t>1</a:t>
            </a:r>
            <a:r>
              <a:rPr sz="1050" spc="-5" dirty="0" smtClean="0">
                <a:latin typeface="Calibri"/>
                <a:cs typeface="Calibri"/>
              </a:rPr>
              <a:t>.</a:t>
            </a:r>
            <a:endParaRPr sz="1050" dirty="0">
              <a:latin typeface="Calibri"/>
              <a:cs typeface="Calibri"/>
            </a:endParaRPr>
          </a:p>
          <a:p>
            <a:pPr marL="73660" indent="-60960">
              <a:spcBef>
                <a:spcPts val="240"/>
              </a:spcBef>
              <a:buSzPct val="70000"/>
              <a:buFont typeface="Symbol"/>
              <a:buChar char=""/>
              <a:tabLst>
                <a:tab pos="73660" algn="l"/>
              </a:tabLst>
            </a:pPr>
            <a:r>
              <a:rPr sz="1050" spc="-5" dirty="0">
                <a:latin typeface="Calibri"/>
                <a:cs typeface="Calibri"/>
              </a:rPr>
              <a:t>You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do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not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have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reapply</a:t>
            </a:r>
            <a:r>
              <a:rPr sz="1050" spc="-6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admission</a:t>
            </a:r>
            <a:r>
              <a:rPr sz="1050" spc="-6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into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SIPI.</a:t>
            </a:r>
          </a:p>
          <a:p>
            <a:pPr marL="73660" marR="168275" indent="-73660">
              <a:spcBef>
                <a:spcPts val="65"/>
              </a:spcBef>
              <a:buSzPct val="70000"/>
              <a:buFont typeface="Symbol"/>
              <a:buChar char=""/>
              <a:tabLst>
                <a:tab pos="73660" algn="l"/>
              </a:tabLst>
            </a:pPr>
            <a:r>
              <a:rPr sz="1050" spc="-5" dirty="0">
                <a:latin typeface="Calibri"/>
                <a:cs typeface="Calibri"/>
              </a:rPr>
              <a:t>You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must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register</a:t>
            </a:r>
            <a:r>
              <a:rPr sz="1050" spc="-5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classes;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contact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your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advisor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class  registration.</a:t>
            </a:r>
          </a:p>
          <a:p>
            <a:pPr marL="73660" indent="-60960">
              <a:spcBef>
                <a:spcPts val="130"/>
              </a:spcBef>
              <a:buSzPct val="70000"/>
              <a:buFont typeface="Symbol"/>
              <a:buChar char=""/>
              <a:tabLst>
                <a:tab pos="73660" algn="l"/>
              </a:tabLst>
            </a:pPr>
            <a:r>
              <a:rPr sz="1050" dirty="0">
                <a:latin typeface="Calibri"/>
                <a:cs typeface="Calibri"/>
              </a:rPr>
              <a:t>Last day to register for classes </a:t>
            </a:r>
            <a:r>
              <a:rPr sz="1050" spc="5" dirty="0">
                <a:latin typeface="Calibri"/>
                <a:cs typeface="Calibri"/>
              </a:rPr>
              <a:t>is </a:t>
            </a:r>
            <a:r>
              <a:rPr lang="en-US" sz="1050" spc="-5" dirty="0" smtClean="0">
                <a:latin typeface="Calibri"/>
                <a:cs typeface="Calibri"/>
              </a:rPr>
              <a:t>January 6</a:t>
            </a:r>
            <a:r>
              <a:rPr sz="1050" spc="-5" dirty="0" smtClean="0">
                <a:latin typeface="Calibri"/>
                <a:cs typeface="Calibri"/>
              </a:rPr>
              <a:t>, 202</a:t>
            </a:r>
            <a:r>
              <a:rPr lang="en-US" sz="1050" spc="-5" dirty="0" smtClean="0">
                <a:latin typeface="Calibri"/>
                <a:cs typeface="Calibri"/>
              </a:rPr>
              <a:t>1</a:t>
            </a:r>
            <a:r>
              <a:rPr sz="1050" spc="-5" dirty="0" smtClean="0">
                <a:latin typeface="Calibri"/>
                <a:cs typeface="Calibri"/>
              </a:rPr>
              <a:t>;</a:t>
            </a:r>
            <a:r>
              <a:rPr sz="1050" spc="-140" dirty="0" smtClean="0">
                <a:latin typeface="Calibri"/>
                <a:cs typeface="Calibri"/>
              </a:rPr>
              <a:t> </a:t>
            </a:r>
            <a:r>
              <a:rPr sz="1050" b="1" spc="-5" dirty="0" smtClean="0">
                <a:latin typeface="Calibri"/>
                <a:cs typeface="Calibri"/>
              </a:rPr>
              <a:t>no</a:t>
            </a:r>
            <a:r>
              <a:rPr lang="en-US" sz="1050" b="1" dirty="0">
                <a:latin typeface="Calibri"/>
                <a:cs typeface="Calibri"/>
              </a:rPr>
              <a:t> </a:t>
            </a:r>
            <a:r>
              <a:rPr sz="1050" b="1" dirty="0" smtClean="0">
                <a:latin typeface="Calibri"/>
                <a:cs typeface="Calibri"/>
              </a:rPr>
              <a:t>extension</a:t>
            </a:r>
            <a:r>
              <a:rPr lang="en-US" sz="1050" b="1" dirty="0" smtClean="0">
                <a:latin typeface="Calibri"/>
                <a:cs typeface="Calibri"/>
              </a:rPr>
              <a:t>s</a:t>
            </a:r>
            <a:r>
              <a:rPr sz="1000" b="1" dirty="0" smtClean="0">
                <a:latin typeface="Calibri"/>
                <a:cs typeface="Calibri"/>
              </a:rPr>
              <a:t>.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52016" y="6089903"/>
            <a:ext cx="8888095" cy="646430"/>
          </a:xfrm>
          <a:custGeom>
            <a:avLst/>
            <a:gdLst/>
            <a:ahLst/>
            <a:cxnLst/>
            <a:rect l="l" t="t" r="r" b="b"/>
            <a:pathLst>
              <a:path w="8888095" h="646429">
                <a:moveTo>
                  <a:pt x="8887968" y="0"/>
                </a:moveTo>
                <a:lnTo>
                  <a:pt x="0" y="0"/>
                </a:lnTo>
                <a:lnTo>
                  <a:pt x="0" y="646176"/>
                </a:lnTo>
                <a:lnTo>
                  <a:pt x="8887968" y="646176"/>
                </a:lnTo>
                <a:lnTo>
                  <a:pt x="888796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31391" y="6111951"/>
            <a:ext cx="8644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Rockwell"/>
                <a:cs typeface="Rockwell"/>
              </a:rPr>
              <a:t>Southwestern </a:t>
            </a:r>
            <a:r>
              <a:rPr sz="3600" dirty="0">
                <a:latin typeface="Rockwell"/>
                <a:cs typeface="Rockwell"/>
              </a:rPr>
              <a:t>Indian </a:t>
            </a:r>
            <a:r>
              <a:rPr sz="3600" spc="-20" dirty="0">
                <a:latin typeface="Rockwell"/>
                <a:cs typeface="Rockwell"/>
              </a:rPr>
              <a:t>Polytechnic </a:t>
            </a:r>
            <a:r>
              <a:rPr sz="3600" spc="-5" dirty="0">
                <a:latin typeface="Rockwell"/>
                <a:cs typeface="Rockwell"/>
              </a:rPr>
              <a:t>Institute</a:t>
            </a:r>
            <a:endParaRPr sz="3600">
              <a:latin typeface="Rockwell"/>
              <a:cs typeface="Rockwel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6615" y="5907023"/>
            <a:ext cx="1127760" cy="951230"/>
            <a:chOff x="356615" y="5907023"/>
            <a:chExt cx="1127760" cy="951230"/>
          </a:xfrm>
        </p:grpSpPr>
        <p:sp>
          <p:nvSpPr>
            <p:cNvPr id="12" name="object 12"/>
            <p:cNvSpPr/>
            <p:nvPr/>
          </p:nvSpPr>
          <p:spPr>
            <a:xfrm>
              <a:off x="356615" y="5907023"/>
              <a:ext cx="1127734" cy="95097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4736" y="6105143"/>
              <a:ext cx="545592" cy="54559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877844" y="5976530"/>
            <a:ext cx="1119505" cy="882015"/>
            <a:chOff x="10877844" y="5976530"/>
            <a:chExt cx="1119505" cy="882015"/>
          </a:xfrm>
        </p:grpSpPr>
        <p:sp>
          <p:nvSpPr>
            <p:cNvPr id="15" name="object 15"/>
            <p:cNvSpPr/>
            <p:nvPr/>
          </p:nvSpPr>
          <p:spPr>
            <a:xfrm>
              <a:off x="10877844" y="5976530"/>
              <a:ext cx="1119367" cy="8814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039855" y="6138671"/>
              <a:ext cx="591311" cy="48158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7263" y="143255"/>
            <a:ext cx="2026920" cy="646430"/>
          </a:xfrm>
          <a:prstGeom prst="rect">
            <a:avLst/>
          </a:prstGeom>
          <a:solidFill>
            <a:srgbClr val="0099CC"/>
          </a:solidFill>
        </p:spPr>
        <p:txBody>
          <a:bodyPr vert="horz" wrap="square" lIns="0" tIns="31750" rIns="0" bIns="0" rtlCol="0">
            <a:spAutoFit/>
          </a:bodyPr>
          <a:lstStyle/>
          <a:p>
            <a:pPr marL="584835" marR="93980" indent="-488315">
              <a:lnSpc>
                <a:spcPct val="100000"/>
              </a:lnSpc>
              <a:spcBef>
                <a:spcPts val="25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All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student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fees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are 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WAIVED!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34371" y="144779"/>
            <a:ext cx="2152015" cy="646430"/>
          </a:xfrm>
          <a:prstGeom prst="rect">
            <a:avLst/>
          </a:prstGeom>
          <a:solidFill>
            <a:srgbClr val="0099CC"/>
          </a:solidFill>
          <a:ln w="9144">
            <a:solidFill>
              <a:srgbClr val="5B9BD4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77545" marR="91440" indent="-576580">
              <a:lnSpc>
                <a:spcPct val="100000"/>
              </a:lnSpc>
              <a:spcBef>
                <a:spcPts val="23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All courses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delivered 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ONLINE!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7"/>
          <p:cNvSpPr txBox="1"/>
          <p:nvPr/>
        </p:nvSpPr>
        <p:spPr>
          <a:xfrm>
            <a:off x="8491853" y="5010446"/>
            <a:ext cx="2548002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</a:t>
            </a:r>
            <a:r>
              <a:rPr lang="en-US"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21</a:t>
            </a:r>
            <a:r>
              <a:rPr sz="1100" b="1" u="sng" spc="-10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Spring</a:t>
            </a:r>
            <a:r>
              <a:rPr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Trimester </a:t>
            </a:r>
            <a:r>
              <a:rPr lang="en-US" sz="1100" b="1" u="sng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Financial Aid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8491852" y="5193568"/>
            <a:ext cx="3393878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lvl="0"/>
            <a:r>
              <a:rPr lang="en-US" sz="1100" dirty="0"/>
              <a:t>In adherence to all regulations, students will continue to receive services without interruption. </a:t>
            </a:r>
            <a:r>
              <a:rPr lang="en-US" sz="1100" dirty="0" smtClean="0"/>
              <a:t>Contact </a:t>
            </a:r>
            <a:r>
              <a:rPr lang="en-US" sz="1100" dirty="0"/>
              <a:t>the Financial Aid Office at</a:t>
            </a:r>
            <a:r>
              <a:rPr lang="en-US" sz="1100" b="1" dirty="0"/>
              <a:t> </a:t>
            </a:r>
            <a:r>
              <a:rPr lang="en-US" sz="1100" u="sng" dirty="0">
                <a:hlinkClick r:id="rId10"/>
              </a:rPr>
              <a:t>FinancialAid@mail.sipi.edu</a:t>
            </a:r>
            <a:r>
              <a:rPr lang="en-US" sz="1100" dirty="0"/>
              <a:t> </a:t>
            </a:r>
            <a:r>
              <a:rPr lang="en-US" sz="1100" dirty="0" smtClean="0"/>
              <a:t>. Please file a 20-21 FASFA to be considered for the Pell Grant.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463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Rockwell</vt:lpstr>
      <vt:lpstr>Symbol</vt:lpstr>
      <vt:lpstr>Office Theme</vt:lpstr>
      <vt:lpstr>2021 SPRING TRIMESTER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iresearch3</dc:creator>
  <cp:lastModifiedBy>User</cp:lastModifiedBy>
  <cp:revision>18</cp:revision>
  <dcterms:created xsi:type="dcterms:W3CDTF">2020-11-10T18:53:43Z</dcterms:created>
  <dcterms:modified xsi:type="dcterms:W3CDTF">2020-12-03T16:58:33Z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2020-11-10T00:00:00Z</vt:filetime>
  </property>
</Properties>
</file>